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7" r:id="rId10"/>
    <p:sldId id="298" r:id="rId11"/>
    <p:sldId id="299" r:id="rId12"/>
    <p:sldId id="29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DA"/>
    <a:srgbClr val="B2DFF4"/>
    <a:srgbClr val="F58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C81A6-395F-4B9F-B8A8-B0E141EEB5B3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B9158-5ED0-48FA-8FF5-18D0D1AB5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01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6415-3644-4BA1-91FC-824A50453D23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024C4-2FF2-4972-BA5E-83D3F12D8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6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11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7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04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65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88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44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24C4-2FF2-4972-BA5E-83D3F12D8A7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0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2244445"/>
            <a:ext cx="9144000" cy="4613555"/>
            <a:chOff x="0" y="2244445"/>
            <a:chExt cx="9144000" cy="4613555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0" y="2244445"/>
              <a:ext cx="9144000" cy="4613555"/>
            </a:xfrm>
            <a:prstGeom prst="rect">
              <a:avLst/>
            </a:prstGeom>
            <a:solidFill>
              <a:srgbClr val="009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2244445"/>
              <a:ext cx="5220072" cy="4613555"/>
            </a:xfrm>
            <a:prstGeom prst="rect">
              <a:avLst/>
            </a:prstGeom>
          </p:spPr>
        </p:pic>
      </p:grp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2197711" cy="2142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2346649" y="1537047"/>
            <a:ext cx="647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kern="0" spc="150" dirty="0" smtClean="0">
                <a:solidFill>
                  <a:schemeClr val="bg1">
                    <a:lumMod val="50000"/>
                  </a:schemeClr>
                </a:solidFill>
              </a:rPr>
              <a:t>ЭКСПЕРТ</a:t>
            </a:r>
            <a:r>
              <a:rPr lang="ru-RU" sz="1400" kern="0" spc="150" baseline="0" dirty="0" smtClean="0">
                <a:solidFill>
                  <a:schemeClr val="bg1">
                    <a:lumMod val="50000"/>
                  </a:schemeClr>
                </a:solidFill>
              </a:rPr>
              <a:t> В</a:t>
            </a:r>
            <a:r>
              <a:rPr lang="en-US" sz="1400" kern="0" spc="15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kern="0" spc="150" baseline="0" dirty="0" smtClean="0">
                <a:solidFill>
                  <a:schemeClr val="bg1">
                    <a:lumMod val="50000"/>
                  </a:schemeClr>
                </a:solidFill>
              </a:rPr>
              <a:t>ТЕЛЕКОММУНИКАЦИЯХ С 1993 ГОДА</a:t>
            </a:r>
            <a:endParaRPr lang="ru-RU" sz="1400" kern="0" spc="1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20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6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 anchor="b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9A3DDD4-BDBF-4872-8EA7-C2034A108973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7584" cy="771318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27584" y="0"/>
            <a:ext cx="8316416" cy="771318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8"/>
          <a:stretch/>
        </p:blipFill>
        <p:spPr>
          <a:xfrm>
            <a:off x="1" y="6551016"/>
            <a:ext cx="1043608" cy="30698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71599" y="6597352"/>
            <a:ext cx="6473823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700" kern="0" spc="120" dirty="0" smtClean="0">
                <a:solidFill>
                  <a:schemeClr val="bg1">
                    <a:lumMod val="50000"/>
                  </a:schemeClr>
                </a:solidFill>
              </a:rPr>
              <a:t>ЭКСПЕРТ</a:t>
            </a:r>
            <a:r>
              <a:rPr lang="ru-RU" sz="700" kern="0" spc="120" baseline="0" dirty="0" smtClean="0">
                <a:solidFill>
                  <a:schemeClr val="bg1">
                    <a:lumMod val="50000"/>
                  </a:schemeClr>
                </a:solidFill>
              </a:rPr>
              <a:t> В ТЕЛЕКОММУНИКАЦИЯХ С 1993 ГОДА</a:t>
            </a:r>
            <a:endParaRPr lang="ru-RU" sz="700" kern="0" spc="12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8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 userDrawn="1"/>
        </p:nvGrpSpPr>
        <p:grpSpPr>
          <a:xfrm>
            <a:off x="0" y="1"/>
            <a:ext cx="9144000" cy="6858000"/>
            <a:chOff x="0" y="1"/>
            <a:chExt cx="9144000" cy="6858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0" y="1"/>
              <a:ext cx="9144000" cy="6858000"/>
            </a:xfrm>
            <a:prstGeom prst="rect">
              <a:avLst/>
            </a:prstGeom>
            <a:solidFill>
              <a:srgbClr val="009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7" t="1915"/>
            <a:stretch/>
          </p:blipFill>
          <p:spPr>
            <a:xfrm>
              <a:off x="3974400" y="2332800"/>
              <a:ext cx="5169600" cy="4525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1650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2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38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6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2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6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8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C0F3-5DB3-4F1F-B380-D4197F1523B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DDD4-BDBF-4872-8EA7-C2034A108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5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 txBox="1">
            <a:spLocks/>
          </p:cNvSpPr>
          <p:nvPr/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14</a:t>
            </a:r>
            <a:r>
              <a:rPr lang="ru-RU" dirty="0" smtClean="0"/>
              <a:t>/</a:t>
            </a:r>
            <a:r>
              <a:rPr lang="en-US" dirty="0" smtClean="0"/>
              <a:t>11</a:t>
            </a:r>
            <a:r>
              <a:rPr lang="ru-RU" dirty="0" smtClean="0"/>
              <a:t>/201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5800" y="2629711"/>
            <a:ext cx="5758408" cy="720080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3200" dirty="0">
                <a:latin typeface="Calibri" pitchFamily="34" charset="0"/>
              </a:rPr>
              <a:t>Мировой опыт создания систем мониторинга качества сетей и услуг </a:t>
            </a:r>
            <a:r>
              <a:rPr lang="ru-RU" sz="3200" dirty="0" smtClean="0">
                <a:latin typeface="Calibri" pitchFamily="34" charset="0"/>
              </a:rPr>
              <a:t>связи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3568" y="4141879"/>
            <a:ext cx="4968552" cy="871297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д</a:t>
            </a:r>
            <a:r>
              <a:rPr lang="ru-RU" sz="2000" dirty="0" smtClean="0"/>
              <a:t>ля</a:t>
            </a:r>
            <a:r>
              <a:rPr lang="en-US" sz="2000" dirty="0" smtClean="0"/>
              <a:t> </a:t>
            </a:r>
            <a:r>
              <a:rPr lang="ru-RU" sz="2000" dirty="0" smtClean="0"/>
              <a:t>обеспечения </a:t>
            </a:r>
            <a:r>
              <a:rPr lang="ru-RU" sz="2000" dirty="0"/>
              <a:t>обратной связи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потребителем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891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28390"/>
            <a:ext cx="7643192" cy="56430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Потеря пакетов (</a:t>
            </a:r>
            <a:r>
              <a:rPr lang="en-US" sz="2400" dirty="0"/>
              <a:t>Packet Loss, %)</a:t>
            </a:r>
            <a:endParaRPr lang="ru-RU" dirty="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028384" y="6448251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A3DDD4-BDBF-4872-8EA7-C2034A108973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642720"/>
              </p:ext>
            </p:extLst>
          </p:nvPr>
        </p:nvGraphicFramePr>
        <p:xfrm>
          <a:off x="899592" y="1397000"/>
          <a:ext cx="7632000" cy="3936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47824">
                <a:tc rowSpan="2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Sprintnet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Verizon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Cable&amp;Wireless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NTT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0.025%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США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0.019%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Азия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0.004%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Европа-Азия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Европа-США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1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28390"/>
            <a:ext cx="7643192" cy="56430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err="1"/>
              <a:t>Джиттер</a:t>
            </a:r>
            <a:r>
              <a:rPr lang="ru-RU" sz="2400" dirty="0"/>
              <a:t> (вариация задержки, </a:t>
            </a:r>
            <a:r>
              <a:rPr lang="ru-RU" sz="2400" dirty="0" err="1"/>
              <a:t>jitter</a:t>
            </a:r>
            <a:r>
              <a:rPr lang="ru-RU" sz="2400" dirty="0"/>
              <a:t>, </a:t>
            </a:r>
            <a:r>
              <a:rPr lang="ru-RU" sz="2400" dirty="0" err="1"/>
              <a:t>ms</a:t>
            </a:r>
            <a:r>
              <a:rPr lang="ru-RU" sz="2400" dirty="0"/>
              <a:t>)</a:t>
            </a:r>
            <a:endParaRPr lang="ru-RU" dirty="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028384" y="6448251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A3DDD4-BDBF-4872-8EA7-C2034A108973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66911"/>
              </p:ext>
            </p:extLst>
          </p:nvPr>
        </p:nvGraphicFramePr>
        <p:xfrm>
          <a:off x="899592" y="1397000"/>
          <a:ext cx="7632000" cy="3936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47824">
                <a:tc rowSpan="2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Sprintnet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Verizon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Cable&amp;Wireless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NTT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0.0017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0.026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США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0.0007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0.058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Азия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0.0201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Европа-Азия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Европа-США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9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132856"/>
            <a:ext cx="5758408" cy="1440160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 smtClean="0"/>
              <a:t>Спасибо!</a:t>
            </a:r>
            <a:endParaRPr lang="ru-RU" sz="6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6237312"/>
            <a:ext cx="6316687" cy="346050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www.2test.ru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6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71600" y="130622"/>
            <a:ext cx="7643192" cy="562074"/>
          </a:xfrm>
          <a:prstGeom prst="rect">
            <a:avLst/>
          </a:prstGeom>
        </p:spPr>
        <p:txBody>
          <a:bodyPr anchor="t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Тенденции </a:t>
            </a:r>
            <a:r>
              <a:rPr lang="ru-RU" sz="2400" dirty="0"/>
              <a:t>развития сетей связи и спроса на услуги связи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со </a:t>
            </a:r>
            <a:r>
              <a:rPr lang="ru-RU" sz="2400" dirty="0"/>
              <a:t>стороны конечных пользователей </a:t>
            </a:r>
            <a:endParaRPr lang="ru-RU" dirty="0"/>
          </a:p>
        </p:txBody>
      </p:sp>
      <p:sp>
        <p:nvSpPr>
          <p:cNvPr id="10" name="Rectangle 16"/>
          <p:cNvSpPr/>
          <p:nvPr/>
        </p:nvSpPr>
        <p:spPr>
          <a:xfrm>
            <a:off x="395536" y="4214266"/>
            <a:ext cx="8291264" cy="2021598"/>
          </a:xfrm>
          <a:prstGeom prst="rect">
            <a:avLst/>
          </a:prstGeom>
          <a:solidFill>
            <a:srgbClr val="B2DFF4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5"/>
          <p:cNvSpPr/>
          <p:nvPr/>
        </p:nvSpPr>
        <p:spPr>
          <a:xfrm>
            <a:off x="395536" y="2708920"/>
            <a:ext cx="8291264" cy="1328737"/>
          </a:xfrm>
          <a:prstGeom prst="rect">
            <a:avLst/>
          </a:prstGeom>
          <a:solidFill>
            <a:srgbClr val="B2DFF4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4"/>
          <p:cNvSpPr/>
          <p:nvPr/>
        </p:nvSpPr>
        <p:spPr>
          <a:xfrm>
            <a:off x="395536" y="1203574"/>
            <a:ext cx="8291264" cy="1328737"/>
          </a:xfrm>
          <a:prstGeom prst="rect">
            <a:avLst/>
          </a:prstGeom>
          <a:solidFill>
            <a:srgbClr val="B2DFF4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18"/>
          <p:cNvSpPr txBox="1">
            <a:spLocks/>
          </p:cNvSpPr>
          <p:nvPr/>
        </p:nvSpPr>
        <p:spPr>
          <a:xfrm>
            <a:off x="4788024" y="1340768"/>
            <a:ext cx="3730824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ru-RU" sz="2000" b="1" dirty="0" smtClean="0">
                <a:solidFill>
                  <a:srgbClr val="0095DA"/>
                </a:solidFill>
              </a:rPr>
              <a:t>Рынок инфраструктуры </a:t>
            </a:r>
            <a:br>
              <a:rPr lang="ru-RU" sz="2000" b="1" dirty="0" smtClean="0">
                <a:solidFill>
                  <a:srgbClr val="0095DA"/>
                </a:solidFill>
              </a:rPr>
            </a:br>
            <a:r>
              <a:rPr lang="ru-RU" sz="2000" b="1" dirty="0" smtClean="0">
                <a:solidFill>
                  <a:srgbClr val="0095DA"/>
                </a:solidFill>
              </a:rPr>
              <a:t>сетей </a:t>
            </a:r>
            <a:r>
              <a:rPr lang="en-US" sz="2000" b="1" dirty="0" smtClean="0">
                <a:solidFill>
                  <a:srgbClr val="0095DA"/>
                </a:solidFill>
              </a:rPr>
              <a:t>LTE </a:t>
            </a:r>
            <a:r>
              <a:rPr lang="ru-RU" sz="2000" b="1" dirty="0" smtClean="0">
                <a:solidFill>
                  <a:srgbClr val="0095DA"/>
                </a:solidFill>
              </a:rPr>
              <a:t>составляет порядка </a:t>
            </a:r>
            <a:br>
              <a:rPr lang="ru-RU" sz="2000" b="1" dirty="0" smtClean="0">
                <a:solidFill>
                  <a:srgbClr val="0095DA"/>
                </a:solidFill>
              </a:rPr>
            </a:br>
            <a:r>
              <a:rPr lang="ru-RU" sz="2000" b="1" dirty="0" smtClean="0">
                <a:solidFill>
                  <a:srgbClr val="0095DA"/>
                </a:solidFill>
              </a:rPr>
              <a:t>15 миллиардов </a:t>
            </a:r>
            <a:r>
              <a:rPr lang="en-US" sz="2000" b="1" dirty="0" smtClean="0">
                <a:solidFill>
                  <a:srgbClr val="0095DA"/>
                </a:solidFill>
              </a:rPr>
              <a:t>USD</a:t>
            </a:r>
            <a:endParaRPr lang="fr-FR" sz="2000" b="1" dirty="0">
              <a:solidFill>
                <a:srgbClr val="0095DA"/>
              </a:solidFill>
            </a:endParaRPr>
          </a:p>
        </p:txBody>
      </p:sp>
      <p:sp>
        <p:nvSpPr>
          <p:cNvPr id="14" name="Content Placeholder 18"/>
          <p:cNvSpPr txBox="1">
            <a:spLocks/>
          </p:cNvSpPr>
          <p:nvPr/>
        </p:nvSpPr>
        <p:spPr>
          <a:xfrm>
            <a:off x="4788024" y="2852936"/>
            <a:ext cx="3730824" cy="1043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/>
              </a:buClr>
              <a:buNone/>
            </a:pPr>
            <a:r>
              <a:rPr lang="ru-RU" sz="2000" b="1" dirty="0" smtClean="0">
                <a:solidFill>
                  <a:srgbClr val="0095DA"/>
                </a:solidFill>
              </a:rPr>
              <a:t>Суммарно порядка </a:t>
            </a:r>
            <a:br>
              <a:rPr lang="ru-RU" sz="2000" b="1" dirty="0" smtClean="0">
                <a:solidFill>
                  <a:srgbClr val="0095DA"/>
                </a:solidFill>
              </a:rPr>
            </a:br>
            <a:r>
              <a:rPr lang="ru-RU" sz="2000" b="1" dirty="0" smtClean="0">
                <a:solidFill>
                  <a:srgbClr val="0095DA"/>
                </a:solidFill>
              </a:rPr>
              <a:t>150 миллиардов </a:t>
            </a:r>
            <a:r>
              <a:rPr lang="en-US" sz="2000" b="1" dirty="0" smtClean="0">
                <a:solidFill>
                  <a:srgbClr val="0095DA"/>
                </a:solidFill>
              </a:rPr>
              <a:t>USD </a:t>
            </a:r>
            <a:r>
              <a:rPr lang="ru-RU" sz="2000" b="1" dirty="0" smtClean="0">
                <a:solidFill>
                  <a:srgbClr val="0095DA"/>
                </a:solidFill>
              </a:rPr>
              <a:t>за 5 лет</a:t>
            </a:r>
            <a:endParaRPr lang="en-US" sz="2000" b="1" dirty="0" smtClean="0">
              <a:solidFill>
                <a:srgbClr val="0095DA"/>
              </a:solidFill>
            </a:endParaRPr>
          </a:p>
        </p:txBody>
      </p:sp>
      <p:sp>
        <p:nvSpPr>
          <p:cNvPr id="15" name="Content Placeholder 18"/>
          <p:cNvSpPr txBox="1">
            <a:spLocks/>
          </p:cNvSpPr>
          <p:nvPr/>
        </p:nvSpPr>
        <p:spPr>
          <a:xfrm>
            <a:off x="4788024" y="4725144"/>
            <a:ext cx="3730824" cy="1128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0095DA"/>
                </a:solidFill>
              </a:rPr>
              <a:t>50% </a:t>
            </a:r>
            <a:r>
              <a:rPr lang="ru-RU" sz="2000" b="1" dirty="0" smtClean="0">
                <a:solidFill>
                  <a:srgbClr val="0095DA"/>
                </a:solidFill>
              </a:rPr>
              <a:t>проблем возникает </a:t>
            </a:r>
            <a:br>
              <a:rPr lang="ru-RU" sz="2000" b="1" dirty="0" smtClean="0">
                <a:solidFill>
                  <a:srgbClr val="0095DA"/>
                </a:solidFill>
              </a:rPr>
            </a:br>
            <a:r>
              <a:rPr lang="ru-RU" sz="2000" b="1" dirty="0" smtClean="0">
                <a:solidFill>
                  <a:srgbClr val="0095DA"/>
                </a:solidFill>
              </a:rPr>
              <a:t>в опорной сети</a:t>
            </a:r>
            <a:endParaRPr lang="en-US" sz="2000" dirty="0">
              <a:solidFill>
                <a:srgbClr val="0095DA"/>
              </a:solidFill>
            </a:endParaRPr>
          </a:p>
        </p:txBody>
      </p:sp>
      <p:sp>
        <p:nvSpPr>
          <p:cNvPr id="16" name="TextBox 60"/>
          <p:cNvSpPr txBox="1">
            <a:spLocks noChangeArrowheads="1"/>
          </p:cNvSpPr>
          <p:nvPr/>
        </p:nvSpPr>
        <p:spPr bwMode="auto">
          <a:xfrm>
            <a:off x="533400" y="1412776"/>
            <a:ext cx="396659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Высокие скорости, небольшие задержки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расширения спектра услуг – основные двигатели развития универсальных сетей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" y="2866345"/>
            <a:ext cx="403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Провайдеры инвестируют в развитие технологии </a:t>
            </a: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Ethernet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чтобы обеспечить поддержку новых ресурсоемких технологий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рост количества клиентов</a:t>
            </a:r>
          </a:p>
        </p:txBody>
      </p:sp>
      <p:sp>
        <p:nvSpPr>
          <p:cNvPr id="18" name="TextBox 60"/>
          <p:cNvSpPr txBox="1">
            <a:spLocks noChangeArrowheads="1"/>
          </p:cNvSpPr>
          <p:nvPr/>
        </p:nvSpPr>
        <p:spPr bwMode="auto">
          <a:xfrm>
            <a:off x="533400" y="4313128"/>
            <a:ext cx="40386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Провайдерам необходим инструмент </a:t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контроля производительности сети, работающий в реальном времени, что требует доскональной оценки эффективности </a:t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всех этапах жизненного цикла сети </a:t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(фазы ввода в эксплуатацию, подключения услуг и мониторинга)</a:t>
            </a:r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 Placeholder 3"/>
          <p:cNvSpPr txBox="1">
            <a:spLocks/>
          </p:cNvSpPr>
          <p:nvPr/>
        </p:nvSpPr>
        <p:spPr bwMode="auto">
          <a:xfrm>
            <a:off x="6990531" y="2185046"/>
            <a:ext cx="1685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algn="r" eaLnBrk="0" hangingPunct="0">
              <a:spcBef>
                <a:spcPct val="20000"/>
              </a:spcBef>
              <a:buClr>
                <a:srgbClr val="0080FF"/>
              </a:buClr>
            </a:pPr>
            <a:r>
              <a:rPr lang="ru-RU" sz="1200" i="1" dirty="0" smtClean="0">
                <a:solidFill>
                  <a:srgbClr val="0095DA"/>
                </a:solidFill>
                <a:latin typeface="Arial Narrow" pitchFamily="34" charset="0"/>
              </a:rPr>
              <a:t>Источник</a:t>
            </a:r>
            <a:r>
              <a:rPr lang="fr-FR" sz="1200" i="1" dirty="0" smtClean="0">
                <a:solidFill>
                  <a:srgbClr val="0095DA"/>
                </a:solidFill>
                <a:latin typeface="Arial Narrow" pitchFamily="34" charset="0"/>
              </a:rPr>
              <a:t>: Infonetics</a:t>
            </a:r>
            <a:endParaRPr lang="en-US" sz="1200" i="1" dirty="0">
              <a:solidFill>
                <a:srgbClr val="0095DA"/>
              </a:solidFill>
              <a:latin typeface="Arial Narrow" pitchFamily="34" charset="0"/>
            </a:endParaRPr>
          </a:p>
        </p:txBody>
      </p:sp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6990531" y="3692649"/>
            <a:ext cx="1685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algn="r" eaLnBrk="0" hangingPunct="0">
              <a:spcBef>
                <a:spcPct val="20000"/>
              </a:spcBef>
              <a:buClr>
                <a:srgbClr val="0080FF"/>
              </a:buClr>
            </a:pPr>
            <a:r>
              <a:rPr lang="ru-RU" sz="1200" i="1" dirty="0" smtClean="0">
                <a:solidFill>
                  <a:srgbClr val="0095DA"/>
                </a:solidFill>
                <a:latin typeface="Arial Narrow" pitchFamily="34" charset="0"/>
              </a:rPr>
              <a:t>Источник</a:t>
            </a:r>
            <a:r>
              <a:rPr lang="fr-FR" sz="1200" i="1" dirty="0" smtClean="0">
                <a:solidFill>
                  <a:srgbClr val="0095DA"/>
                </a:solidFill>
                <a:latin typeface="Arial Narrow" pitchFamily="34" charset="0"/>
              </a:rPr>
              <a:t>: Infonetics</a:t>
            </a:r>
            <a:endParaRPr lang="en-US" sz="1200" i="1" dirty="0">
              <a:solidFill>
                <a:srgbClr val="0095DA"/>
              </a:solidFill>
              <a:latin typeface="Arial Narrow" pitchFamily="34" charset="0"/>
            </a:endParaRPr>
          </a:p>
        </p:txBody>
      </p:sp>
      <p:sp>
        <p:nvSpPr>
          <p:cNvPr id="21" name="Text Placeholder 3"/>
          <p:cNvSpPr txBox="1">
            <a:spLocks/>
          </p:cNvSpPr>
          <p:nvPr/>
        </p:nvSpPr>
        <p:spPr bwMode="auto">
          <a:xfrm>
            <a:off x="6542856" y="5903937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 algn="r" eaLnBrk="0" hangingPunct="0">
              <a:spcBef>
                <a:spcPct val="20000"/>
              </a:spcBef>
              <a:buClr>
                <a:srgbClr val="0080FF"/>
              </a:buClr>
            </a:pPr>
            <a:r>
              <a:rPr lang="ru-RU" sz="1200" i="1" dirty="0" smtClean="0">
                <a:solidFill>
                  <a:srgbClr val="0095DA"/>
                </a:solidFill>
                <a:latin typeface="Arial Narrow" pitchFamily="34" charset="0"/>
              </a:rPr>
              <a:t>Источник</a:t>
            </a:r>
            <a:r>
              <a:rPr lang="fr-FR" sz="1200" i="1" dirty="0" smtClean="0">
                <a:solidFill>
                  <a:srgbClr val="0095DA"/>
                </a:solidFill>
                <a:latin typeface="Arial Narrow" pitchFamily="34" charset="0"/>
              </a:rPr>
              <a:t>: Yankee Group</a:t>
            </a:r>
          </a:p>
          <a:p>
            <a:pPr marL="169863" indent="-169863" algn="r" eaLnBrk="0" hangingPunct="0">
              <a:spcBef>
                <a:spcPct val="20000"/>
              </a:spcBef>
              <a:buClr>
                <a:srgbClr val="0080FF"/>
              </a:buClr>
            </a:pPr>
            <a:endParaRPr lang="fr-FR" sz="1200" dirty="0" smtClean="0">
              <a:solidFill>
                <a:srgbClr val="0095DA"/>
              </a:solidFill>
              <a:latin typeface="Arial Narrow" pitchFamily="34" charset="0"/>
            </a:endParaRPr>
          </a:p>
        </p:txBody>
      </p:sp>
      <p:cxnSp>
        <p:nvCxnSpPr>
          <p:cNvPr id="22" name="Straight Connector 27"/>
          <p:cNvCxnSpPr/>
          <p:nvPr/>
        </p:nvCxnSpPr>
        <p:spPr>
          <a:xfrm flipH="1">
            <a:off x="4636889" y="1340768"/>
            <a:ext cx="7119" cy="1069306"/>
          </a:xfrm>
          <a:prstGeom prst="line">
            <a:avLst/>
          </a:prstGeom>
          <a:ln w="25400" cap="flat" cmpd="sng" algn="ctr">
            <a:solidFill>
              <a:srgbClr val="F5821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7"/>
          <p:cNvCxnSpPr/>
          <p:nvPr/>
        </p:nvCxnSpPr>
        <p:spPr>
          <a:xfrm flipH="1">
            <a:off x="4636889" y="2861320"/>
            <a:ext cx="7119" cy="1043899"/>
          </a:xfrm>
          <a:prstGeom prst="line">
            <a:avLst/>
          </a:prstGeom>
          <a:ln w="25400" cap="flat" cmpd="sng" algn="ctr">
            <a:solidFill>
              <a:srgbClr val="F5821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7"/>
          <p:cNvCxnSpPr/>
          <p:nvPr/>
        </p:nvCxnSpPr>
        <p:spPr>
          <a:xfrm flipH="1">
            <a:off x="4636890" y="4437112"/>
            <a:ext cx="7118" cy="1656184"/>
          </a:xfrm>
          <a:prstGeom prst="line">
            <a:avLst/>
          </a:prstGeom>
          <a:ln w="25400" cap="flat" cmpd="sng" algn="ctr">
            <a:solidFill>
              <a:srgbClr val="F5821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30622"/>
            <a:ext cx="7643192" cy="562074"/>
          </a:xfrm>
          <a:prstGeom prst="rect">
            <a:avLst/>
          </a:prstGeom>
        </p:spPr>
        <p:txBody>
          <a:bodyPr anchor="t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Что такое соглашение об уровне качества предоставления услуг (SLA)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</a:t>
            </a:r>
            <a:r>
              <a:rPr lang="ru-RU" sz="2400" dirty="0"/>
              <a:t>точки зрения оператора связи и </a:t>
            </a:r>
            <a:r>
              <a:rPr lang="ru-RU" sz="2400" dirty="0" smtClean="0"/>
              <a:t>потребителей</a:t>
            </a:r>
            <a:endParaRPr lang="ru-RU" sz="2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71600" y="2420888"/>
            <a:ext cx="7643192" cy="4032448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90000"/>
              <a:buFont typeface="Wingdings" pitchFamily="2" charset="2"/>
              <a:buChar char="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80000"/>
              <a:buFont typeface="Wingdings" pitchFamily="2" charset="2"/>
              <a:buChar char="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800"/>
              </a:spcBef>
              <a:buNone/>
            </a:pPr>
            <a:r>
              <a:rPr lang="ru-RU" sz="1400" b="1" dirty="0"/>
              <a:t>Как работает SLA у провайдера </a:t>
            </a:r>
            <a:r>
              <a:rPr lang="ru-RU" sz="1400" b="1" dirty="0" smtClean="0"/>
              <a:t>услуги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ru-RU" sz="1200" dirty="0"/>
              <a:t>Все гарантируемые в SLA параметры фиксируются несколько раз в течение дня. По итогам месяца готовится статистический отчет, в котором приводятся средние значения по всем параметрам. При отклонении от гарантируемых параметров по результатам ежемесячного отчета выплачивается компенсация</a:t>
            </a:r>
            <a:r>
              <a:rPr lang="ru-RU" sz="1200" dirty="0" smtClean="0"/>
              <a:t>.</a:t>
            </a:r>
            <a:endParaRPr lang="ru-RU" sz="1200" dirty="0"/>
          </a:p>
          <a:p>
            <a:pPr marL="0" lvl="0" indent="0">
              <a:spcBef>
                <a:spcPts val="800"/>
              </a:spcBef>
              <a:buNone/>
            </a:pPr>
            <a:r>
              <a:rPr lang="ru-RU" sz="1400" b="1" dirty="0" smtClean="0"/>
              <a:t>Общие параметры</a:t>
            </a:r>
            <a:endParaRPr lang="ru-RU" sz="1400" b="1" dirty="0"/>
          </a:p>
          <a:p>
            <a:pPr marL="216000" lvl="0" indent="-216000">
              <a:spcBef>
                <a:spcPts val="800"/>
              </a:spcBef>
            </a:pPr>
            <a:r>
              <a:rPr lang="ru-RU" sz="1200" dirty="0"/>
              <a:t>доступность услуги (</a:t>
            </a:r>
            <a:r>
              <a:rPr lang="ru-RU" sz="1200" dirty="0" err="1"/>
              <a:t>Service</a:t>
            </a:r>
            <a:r>
              <a:rPr lang="ru-RU" sz="1200" dirty="0"/>
              <a:t> </a:t>
            </a:r>
            <a:r>
              <a:rPr lang="ru-RU" sz="1200" dirty="0" err="1"/>
              <a:t>Availability</a:t>
            </a:r>
            <a:r>
              <a:rPr lang="ru-RU" sz="1200" dirty="0"/>
              <a:t>, SA) </a:t>
            </a:r>
            <a:r>
              <a:rPr lang="ru-RU" sz="1200" dirty="0" smtClean="0"/>
              <a:t>— </a:t>
            </a:r>
            <a:r>
              <a:rPr lang="ru-RU" sz="1200" dirty="0"/>
              <a:t>время работоспособности </a:t>
            </a:r>
            <a:r>
              <a:rPr lang="ru-RU" sz="1200" dirty="0" smtClean="0"/>
              <a:t>услуги</a:t>
            </a:r>
            <a:br>
              <a:rPr lang="ru-RU" sz="1200" dirty="0" smtClean="0"/>
            </a:br>
            <a:r>
              <a:rPr lang="ru-RU" sz="1200" dirty="0" smtClean="0"/>
              <a:t>в </a:t>
            </a:r>
            <a:r>
              <a:rPr lang="ru-RU" sz="1200" dirty="0"/>
              <a:t>% от времени оказания услуги. Гарантируется обычно на уровне от 99,9%</a:t>
            </a:r>
          </a:p>
          <a:p>
            <a:pPr marL="216000" lvl="0" indent="-216000">
              <a:spcBef>
                <a:spcPts val="800"/>
              </a:spcBef>
            </a:pPr>
            <a:r>
              <a:rPr lang="ru-RU" sz="1200" dirty="0"/>
              <a:t>время отклика (</a:t>
            </a:r>
            <a:r>
              <a:rPr lang="ru-RU" sz="1200" dirty="0" err="1"/>
              <a:t>Service</a:t>
            </a:r>
            <a:r>
              <a:rPr lang="ru-RU" sz="1200" dirty="0"/>
              <a:t> </a:t>
            </a:r>
            <a:r>
              <a:rPr lang="ru-RU" sz="1200" dirty="0" err="1"/>
              <a:t>Delivery</a:t>
            </a:r>
            <a:r>
              <a:rPr lang="ru-RU" sz="1200" dirty="0"/>
              <a:t>, SD) </a:t>
            </a:r>
            <a:r>
              <a:rPr lang="ru-RU" sz="1200" dirty="0" smtClean="0"/>
              <a:t>— </a:t>
            </a:r>
            <a:r>
              <a:rPr lang="ru-RU" sz="1200" dirty="0"/>
              <a:t>время прибытия технического специалиста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к </a:t>
            </a:r>
            <a:r>
              <a:rPr lang="ru-RU" sz="1200" dirty="0"/>
              <a:t>клиенту в случае сбоев в </a:t>
            </a:r>
            <a:r>
              <a:rPr lang="ru-RU" sz="1200" dirty="0" smtClean="0"/>
              <a:t>работе</a:t>
            </a:r>
            <a:endParaRPr lang="ru-RU" sz="1200" dirty="0"/>
          </a:p>
          <a:p>
            <a:pPr marL="0" lvl="0" indent="0">
              <a:spcBef>
                <a:spcPts val="800"/>
              </a:spcBef>
              <a:buNone/>
            </a:pPr>
            <a:r>
              <a:rPr lang="ru-RU" sz="1400" b="1" dirty="0" smtClean="0"/>
              <a:t>Параметры</a:t>
            </a:r>
            <a:r>
              <a:rPr lang="ru-RU" sz="1400" b="1" dirty="0"/>
              <a:t>, критичные для передачи аудио и видео трафика:</a:t>
            </a:r>
          </a:p>
          <a:p>
            <a:pPr marL="216000" lvl="0" indent="-216000">
              <a:spcBef>
                <a:spcPts val="800"/>
              </a:spcBef>
            </a:pPr>
            <a:r>
              <a:rPr lang="ru-RU" sz="1200" dirty="0"/>
              <a:t>задержка пакетов(</a:t>
            </a:r>
            <a:r>
              <a:rPr lang="ru-RU" sz="1200" dirty="0" err="1"/>
              <a:t>Round</a:t>
            </a:r>
            <a:r>
              <a:rPr lang="ru-RU" sz="1200" dirty="0"/>
              <a:t> </a:t>
            </a:r>
            <a:r>
              <a:rPr lang="ru-RU" sz="1200" dirty="0" err="1"/>
              <a:t>Trip</a:t>
            </a:r>
            <a:r>
              <a:rPr lang="ru-RU" sz="1200" dirty="0"/>
              <a:t> </a:t>
            </a:r>
            <a:r>
              <a:rPr lang="ru-RU" sz="1200" dirty="0" err="1"/>
              <a:t>Delay</a:t>
            </a:r>
            <a:r>
              <a:rPr lang="ru-RU" sz="1200" dirty="0"/>
              <a:t>, RTD) </a:t>
            </a:r>
            <a:r>
              <a:rPr lang="ru-RU" sz="1200" dirty="0" smtClean="0"/>
              <a:t>— </a:t>
            </a:r>
            <a:r>
              <a:rPr lang="ru-RU" sz="1200" dirty="0"/>
              <a:t>время, необходимое для прохождения пакета между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двумя </a:t>
            </a:r>
            <a:r>
              <a:rPr lang="ru-RU" sz="1200" dirty="0"/>
              <a:t>сайтами IP VPN сети клиента</a:t>
            </a:r>
          </a:p>
          <a:p>
            <a:pPr marL="216000" lvl="0" indent="-216000">
              <a:spcBef>
                <a:spcPts val="800"/>
              </a:spcBef>
            </a:pPr>
            <a:r>
              <a:rPr lang="ru-RU" sz="1200" dirty="0"/>
              <a:t>колебание задержки пакетов (</a:t>
            </a:r>
            <a:r>
              <a:rPr lang="ru-RU" sz="1200" dirty="0" err="1"/>
              <a:t>Jitter</a:t>
            </a:r>
            <a:r>
              <a:rPr lang="ru-RU" sz="1200" dirty="0"/>
              <a:t>) </a:t>
            </a:r>
            <a:r>
              <a:rPr lang="ru-RU" sz="1200" dirty="0" smtClean="0"/>
              <a:t>— </a:t>
            </a:r>
            <a:r>
              <a:rPr lang="ru-RU" sz="1200" dirty="0"/>
              <a:t>диапазон изменения времени задержки пакетов</a:t>
            </a:r>
          </a:p>
          <a:p>
            <a:pPr marL="216000" lvl="0" indent="-216000">
              <a:spcBef>
                <a:spcPts val="800"/>
              </a:spcBef>
            </a:pPr>
            <a:r>
              <a:rPr lang="ru-RU" sz="1200" dirty="0"/>
              <a:t>потери пакетов (</a:t>
            </a:r>
            <a:r>
              <a:rPr lang="ru-RU" sz="1200" dirty="0" err="1"/>
              <a:t>Packet</a:t>
            </a:r>
            <a:r>
              <a:rPr lang="ru-RU" sz="1200" dirty="0"/>
              <a:t> </a:t>
            </a:r>
            <a:r>
              <a:rPr lang="ru-RU" sz="1200" dirty="0" err="1"/>
              <a:t>Loss</a:t>
            </a:r>
            <a:r>
              <a:rPr lang="ru-RU" sz="1200" dirty="0"/>
              <a:t> </a:t>
            </a:r>
            <a:r>
              <a:rPr lang="ru-RU" sz="1200" dirty="0" err="1"/>
              <a:t>Ratio</a:t>
            </a:r>
            <a:r>
              <a:rPr lang="ru-RU" sz="1200" dirty="0"/>
              <a:t>, PLR) </a:t>
            </a:r>
            <a:r>
              <a:rPr lang="ru-RU" sz="1200" dirty="0" smtClean="0"/>
              <a:t>— </a:t>
            </a:r>
            <a:r>
              <a:rPr lang="ru-RU" sz="1200" dirty="0"/>
              <a:t>количество пакетов, утерянных при передаче по сети,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определяется </a:t>
            </a:r>
            <a:r>
              <a:rPr lang="ru-RU" sz="1200" dirty="0"/>
              <a:t>в % от количества отосланных пакетов.</a:t>
            </a:r>
          </a:p>
        </p:txBody>
      </p:sp>
      <p:sp>
        <p:nvSpPr>
          <p:cNvPr id="10" name="Текст 16"/>
          <p:cNvSpPr txBox="1">
            <a:spLocks/>
          </p:cNvSpPr>
          <p:nvPr/>
        </p:nvSpPr>
        <p:spPr>
          <a:xfrm>
            <a:off x="971600" y="1052736"/>
            <a:ext cx="7651909" cy="11521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5821E"/>
                </a:solidFill>
              </a:rPr>
              <a:t>SLA </a:t>
            </a:r>
            <a:r>
              <a:rPr lang="ru-RU" sz="1800" b="1" dirty="0" smtClean="0">
                <a:solidFill>
                  <a:srgbClr val="F5821E"/>
                </a:solidFill>
              </a:rPr>
              <a:t>— </a:t>
            </a:r>
            <a:r>
              <a:rPr lang="ru-RU" sz="1800" b="1" dirty="0">
                <a:solidFill>
                  <a:srgbClr val="F5821E"/>
                </a:solidFill>
              </a:rPr>
              <a:t>соглашение, описывающее уровень качества оказания услуг, ожидаемый клиентом от поставщика, основанный на показателях, применимых к данному сервису, и устанавливающий ответственность поставщика, если согласованные показатели не </a:t>
            </a:r>
            <a:r>
              <a:rPr lang="ru-RU" sz="1800" b="1" dirty="0" smtClean="0">
                <a:solidFill>
                  <a:srgbClr val="F5821E"/>
                </a:solidFill>
              </a:rPr>
              <a:t>достигаются</a:t>
            </a:r>
            <a:endParaRPr lang="ru-RU" sz="1800" b="1" dirty="0">
              <a:solidFill>
                <a:srgbClr val="F582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30622"/>
            <a:ext cx="7643192" cy="562074"/>
          </a:xfrm>
          <a:prstGeom prst="rect">
            <a:avLst/>
          </a:prstGeom>
        </p:spPr>
        <p:txBody>
          <a:bodyPr anchor="t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Что такое соглашение об уровне качества предоставления услуг (SLA)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</a:t>
            </a:r>
            <a:r>
              <a:rPr lang="ru-RU" sz="2400" dirty="0"/>
              <a:t>точки зрения оператора связи и </a:t>
            </a:r>
            <a:r>
              <a:rPr lang="ru-RU" sz="2400" dirty="0" smtClean="0"/>
              <a:t>потребителей</a:t>
            </a:r>
            <a:endParaRPr lang="ru-RU" sz="2400" dirty="0"/>
          </a:p>
        </p:txBody>
      </p:sp>
      <p:sp>
        <p:nvSpPr>
          <p:cNvPr id="11" name="Текст 16"/>
          <p:cNvSpPr txBox="1">
            <a:spLocks/>
          </p:cNvSpPr>
          <p:nvPr/>
        </p:nvSpPr>
        <p:spPr>
          <a:xfrm>
            <a:off x="971550" y="1124744"/>
            <a:ext cx="2952378" cy="50405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Архитектура систем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932040" y="2348880"/>
            <a:ext cx="3960440" cy="4032448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90000"/>
              <a:buFont typeface="Wingdings" pitchFamily="2" charset="2"/>
              <a:buChar char="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80000"/>
              <a:buFont typeface="Wingdings" pitchFamily="2" charset="2"/>
              <a:buChar char="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lvl="0" indent="-288000">
              <a:spcBef>
                <a:spcPts val="800"/>
              </a:spcBef>
            </a:pPr>
            <a:r>
              <a:rPr lang="ru-RU" sz="1600" dirty="0"/>
              <a:t>Тестирование в реальном времени:</a:t>
            </a:r>
          </a:p>
          <a:p>
            <a:pPr marL="504000" lvl="1" indent="-216000">
              <a:spcBef>
                <a:spcPts val="0"/>
              </a:spcBef>
            </a:pPr>
            <a:r>
              <a:rPr lang="ru-RU" sz="1200" dirty="0" smtClean="0"/>
              <a:t>по </a:t>
            </a:r>
            <a:r>
              <a:rPr lang="ru-RU" sz="1200" dirty="0"/>
              <a:t>запросу/ автоматически</a:t>
            </a:r>
          </a:p>
          <a:p>
            <a:pPr marL="288000" lvl="0" indent="-288000">
              <a:spcBef>
                <a:spcPts val="800"/>
              </a:spcBef>
            </a:pPr>
            <a:r>
              <a:rPr lang="ru-RU" sz="1600" dirty="0" smtClean="0"/>
              <a:t>Прозрачная интеграция </a:t>
            </a:r>
            <a:br>
              <a:rPr lang="ru-RU" sz="1600" dirty="0" smtClean="0"/>
            </a:br>
            <a:r>
              <a:rPr lang="ru-RU" sz="1600" dirty="0" smtClean="0"/>
              <a:t>с OSS/BSS</a:t>
            </a:r>
          </a:p>
          <a:p>
            <a:pPr marL="288000" lvl="0" indent="-288000">
              <a:spcBef>
                <a:spcPts val="800"/>
              </a:spcBef>
            </a:pPr>
            <a:r>
              <a:rPr lang="ru-RU" sz="1600" dirty="0" smtClean="0"/>
              <a:t>Имплементация отраслевых стандартов</a:t>
            </a:r>
          </a:p>
          <a:p>
            <a:pPr marL="288000" lvl="0" indent="-288000">
              <a:spcBef>
                <a:spcPts val="800"/>
              </a:spcBef>
            </a:pPr>
            <a:r>
              <a:rPr lang="ru-RU" sz="1600" dirty="0" smtClean="0"/>
              <a:t>Масштабируемое решение</a:t>
            </a:r>
          </a:p>
          <a:p>
            <a:pPr marL="288000" lvl="0" indent="-288000">
              <a:spcBef>
                <a:spcPts val="800"/>
              </a:spcBef>
            </a:pPr>
            <a:r>
              <a:rPr lang="ru-RU" sz="1600" dirty="0" smtClean="0"/>
              <a:t>Конфигурируемые ключевые показатели эффективности</a:t>
            </a:r>
          </a:p>
          <a:p>
            <a:pPr marL="288000" lvl="0" indent="-288000">
              <a:spcBef>
                <a:spcPts val="800"/>
              </a:spcBef>
            </a:pPr>
            <a:r>
              <a:rPr lang="ru-RU" sz="1600" dirty="0" smtClean="0"/>
              <a:t>Развернутые отчеты</a:t>
            </a:r>
          </a:p>
          <a:p>
            <a:pPr marL="288000" lvl="0" indent="-288000">
              <a:spcBef>
                <a:spcPts val="800"/>
              </a:spcBef>
            </a:pPr>
            <a:r>
              <a:rPr lang="ru-RU" sz="1600" dirty="0" smtClean="0"/>
              <a:t>Удаленный поиск и устранение проблем</a:t>
            </a:r>
          </a:p>
        </p:txBody>
      </p:sp>
      <p:pic>
        <p:nvPicPr>
          <p:cNvPr id="13" name="Picture 4" descr="Solution Overview -Slide 3 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132856"/>
            <a:ext cx="4959833" cy="3240360"/>
          </a:xfrm>
          <a:prstGeom prst="rect">
            <a:avLst/>
          </a:prstGeom>
        </p:spPr>
      </p:pic>
      <p:sp>
        <p:nvSpPr>
          <p:cNvPr id="14" name="Текст 16"/>
          <p:cNvSpPr txBox="1">
            <a:spLocks/>
          </p:cNvSpPr>
          <p:nvPr/>
        </p:nvSpPr>
        <p:spPr>
          <a:xfrm>
            <a:off x="4932040" y="1196752"/>
            <a:ext cx="3691469" cy="8640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5821E"/>
                </a:solidFill>
              </a:rPr>
              <a:t>Уникальное в своей простоте решение для тестирования </a:t>
            </a:r>
            <a:r>
              <a:rPr lang="ru-RU" sz="1800" b="1" dirty="0" smtClean="0">
                <a:solidFill>
                  <a:srgbClr val="F5821E"/>
                </a:solidFill>
              </a:rPr>
              <a:t/>
            </a:r>
            <a:br>
              <a:rPr lang="ru-RU" sz="1800" b="1" dirty="0" smtClean="0">
                <a:solidFill>
                  <a:srgbClr val="F5821E"/>
                </a:solidFill>
              </a:rPr>
            </a:br>
            <a:r>
              <a:rPr lang="ru-RU" sz="1800" b="1" dirty="0" smtClean="0">
                <a:solidFill>
                  <a:srgbClr val="F5821E"/>
                </a:solidFill>
              </a:rPr>
              <a:t>и </a:t>
            </a:r>
            <a:r>
              <a:rPr lang="ru-RU" sz="1800" b="1" dirty="0">
                <a:solidFill>
                  <a:srgbClr val="F5821E"/>
                </a:solidFill>
              </a:rPr>
              <a:t>мониторинга сетей</a:t>
            </a:r>
          </a:p>
        </p:txBody>
      </p:sp>
    </p:spTree>
    <p:extLst>
      <p:ext uri="{BB962C8B-B14F-4D97-AF65-F5344CB8AC3E}">
        <p14:creationId xmlns:p14="http://schemas.microsoft.com/office/powerpoint/2010/main" val="15687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74984" y="1487016"/>
            <a:ext cx="1852800" cy="1852800"/>
          </a:xfrm>
          <a:prstGeom prst="ellipse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971600" y="128390"/>
            <a:ext cx="7643192" cy="56430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Системы мониторинга качества сетей и услуг связи</a:t>
            </a:r>
            <a:endParaRPr lang="ru-RU" dirty="0"/>
          </a:p>
        </p:txBody>
      </p:sp>
      <p:sp>
        <p:nvSpPr>
          <p:cNvPr id="8" name="Прямоугольник с двумя вырезанными противолежащими углами 4"/>
          <p:cNvSpPr/>
          <p:nvPr/>
        </p:nvSpPr>
        <p:spPr>
          <a:xfrm>
            <a:off x="467544" y="5013176"/>
            <a:ext cx="8147248" cy="1219051"/>
          </a:xfrm>
          <a:prstGeom prst="snip2Diag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5301209"/>
            <a:ext cx="720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Централизация, интеграция и завершенность</a:t>
            </a:r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3124199" y="1223962"/>
            <a:ext cx="2817540" cy="3195637"/>
            <a:chOff x="3170240" y="1143000"/>
            <a:chExt cx="2817793" cy="3271043"/>
          </a:xfrm>
        </p:grpSpPr>
        <p:cxnSp>
          <p:nvCxnSpPr>
            <p:cNvPr id="11" name="Straight Connector 23"/>
            <p:cNvCxnSpPr/>
            <p:nvPr/>
          </p:nvCxnSpPr>
          <p:spPr>
            <a:xfrm rot="5400000">
              <a:off x="1535512" y="2777728"/>
              <a:ext cx="3271043" cy="1588"/>
            </a:xfrm>
            <a:prstGeom prst="line">
              <a:avLst/>
            </a:prstGeom>
            <a:ln w="12700" cap="flat" cmpd="sng" algn="ctr">
              <a:solidFill>
                <a:srgbClr val="F5821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24"/>
            <p:cNvCxnSpPr/>
            <p:nvPr/>
          </p:nvCxnSpPr>
          <p:spPr>
            <a:xfrm rot="5400000">
              <a:off x="4351717" y="2777728"/>
              <a:ext cx="3271043" cy="1588"/>
            </a:xfrm>
            <a:prstGeom prst="line">
              <a:avLst/>
            </a:prstGeom>
            <a:ln w="12700" cap="flat" cmpd="sng" algn="ctr">
              <a:solidFill>
                <a:srgbClr val="F5821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1295400" y="1989138"/>
            <a:ext cx="83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8X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97024" y="3533254"/>
            <a:ext cx="259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30000"/>
              </a:spcBef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Быстрое развёртывание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3491880" y="3461246"/>
            <a:ext cx="21542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первого раза правильно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64"/>
          <p:cNvSpPr txBox="1">
            <a:spLocks noChangeArrowheads="1"/>
          </p:cNvSpPr>
          <p:nvPr/>
        </p:nvSpPr>
        <p:spPr bwMode="auto">
          <a:xfrm>
            <a:off x="6228184" y="3533254"/>
            <a:ext cx="2314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Сокращение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MTTR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656652" y="1487016"/>
            <a:ext cx="1852800" cy="1852800"/>
          </a:xfrm>
          <a:prstGeom prst="ellipse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792428" y="1989138"/>
            <a:ext cx="1571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100X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448425" y="1487016"/>
            <a:ext cx="1852800" cy="1852800"/>
          </a:xfrm>
          <a:prstGeom prst="ellipse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6752502" y="1989138"/>
            <a:ext cx="1203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20X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28390"/>
            <a:ext cx="7643192" cy="56430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Для операторов</a:t>
            </a:r>
          </a:p>
        </p:txBody>
      </p:sp>
      <p:sp>
        <p:nvSpPr>
          <p:cNvPr id="8" name="Овал 7"/>
          <p:cNvSpPr/>
          <p:nvPr/>
        </p:nvSpPr>
        <p:spPr>
          <a:xfrm>
            <a:off x="774984" y="1487016"/>
            <a:ext cx="1852800" cy="1852800"/>
          </a:xfrm>
          <a:prstGeom prst="ellipse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вырезанными противолежащими углами 4"/>
          <p:cNvSpPr/>
          <p:nvPr/>
        </p:nvSpPr>
        <p:spPr>
          <a:xfrm>
            <a:off x="467544" y="5013176"/>
            <a:ext cx="8147248" cy="1219051"/>
          </a:xfrm>
          <a:prstGeom prst="snip2Diag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9591" y="5301209"/>
            <a:ext cx="7488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Снижение капитальных и операционных </a:t>
            </a:r>
            <a:r>
              <a:rPr lang="ru-RU" sz="2800" dirty="0" smtClean="0">
                <a:solidFill>
                  <a:schemeClr val="bg1"/>
                </a:solidFill>
              </a:rPr>
              <a:t>затрат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23"/>
          <p:cNvCxnSpPr/>
          <p:nvPr/>
        </p:nvCxnSpPr>
        <p:spPr bwMode="auto">
          <a:xfrm rot="5400000">
            <a:off x="1527459" y="2820987"/>
            <a:ext cx="3195637" cy="1588"/>
          </a:xfrm>
          <a:prstGeom prst="line">
            <a:avLst/>
          </a:prstGeom>
          <a:ln w="12700" cap="flat" cmpd="sng" algn="ctr">
            <a:solidFill>
              <a:srgbClr val="F5821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1295400" y="1989138"/>
            <a:ext cx="83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8X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397024" y="3533254"/>
            <a:ext cx="259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30000"/>
              </a:spcBef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Быстрое развёртывание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3537312" y="1628800"/>
            <a:ext cx="5077480" cy="324036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90000"/>
              <a:buFont typeface="Wingdings" pitchFamily="2" charset="2"/>
              <a:buChar char="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80000"/>
              <a:buFont typeface="Wingdings" pitchFamily="2" charset="2"/>
              <a:buChar char="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0" indent="-360000">
              <a:spcBef>
                <a:spcPts val="1200"/>
              </a:spcBef>
            </a:pPr>
            <a:r>
              <a:rPr lang="ru-RU" sz="1600" b="1" dirty="0"/>
              <a:t>EtherSam: полная проверка соответствия SLA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ru-RU" sz="1600" b="1" dirty="0" smtClean="0"/>
              <a:t>одним тестом,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 smtClean="0"/>
              <a:t>—</a:t>
            </a:r>
            <a:r>
              <a:rPr lang="ru-RU" sz="1600" dirty="0" smtClean="0"/>
              <a:t> оптимизация </a:t>
            </a:r>
            <a:r>
              <a:rPr lang="ru-RU" sz="1600" dirty="0"/>
              <a:t>качества предоставления услуг</a:t>
            </a:r>
          </a:p>
          <a:p>
            <a:pPr marL="360000" lvl="0" indent="-360000">
              <a:spcBef>
                <a:spcPts val="1200"/>
              </a:spcBef>
            </a:pPr>
            <a:r>
              <a:rPr lang="ru-RU" sz="1600" dirty="0"/>
              <a:t>Самое гибкое тестирование при активации сервисов с одновременным тестированием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направлении тысяч базовых станций</a:t>
            </a:r>
          </a:p>
          <a:p>
            <a:pPr marL="360000" lvl="0" indent="-360000">
              <a:spcBef>
                <a:spcPts val="1200"/>
              </a:spcBef>
            </a:pPr>
            <a:r>
              <a:rPr lang="ru-RU" sz="1600" b="1" dirty="0"/>
              <a:t>Полное соответствие </a:t>
            </a:r>
            <a:r>
              <a:rPr lang="ru-RU" sz="1600" b="1" dirty="0" err="1"/>
              <a:t>Ethernet</a:t>
            </a:r>
            <a:r>
              <a:rPr lang="ru-RU" sz="1600" b="1" dirty="0"/>
              <a:t> OAM стандартам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(802.1ag и Y.1731) </a:t>
            </a:r>
          </a:p>
          <a:p>
            <a:pPr marL="360000" lvl="0" indent="-360000">
              <a:spcBef>
                <a:spcPts val="1200"/>
              </a:spcBef>
            </a:pPr>
            <a:r>
              <a:rPr lang="ru-RU" sz="1600" b="1" dirty="0"/>
              <a:t>Удаленное или автоматическое тестирование снижает вовлеченность человеческого ресурса</a:t>
            </a:r>
          </a:p>
        </p:txBody>
      </p:sp>
      <p:sp>
        <p:nvSpPr>
          <p:cNvPr id="18" name="Текст 16"/>
          <p:cNvSpPr txBox="1">
            <a:spLocks/>
          </p:cNvSpPr>
          <p:nvPr/>
        </p:nvSpPr>
        <p:spPr>
          <a:xfrm>
            <a:off x="3563888" y="1124744"/>
            <a:ext cx="5014190" cy="3622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F5821E"/>
                </a:solidFill>
              </a:rPr>
              <a:t>Лучшее решение в своем классе</a:t>
            </a:r>
          </a:p>
        </p:txBody>
      </p:sp>
    </p:spTree>
    <p:extLst>
      <p:ext uri="{BB962C8B-B14F-4D97-AF65-F5344CB8AC3E}">
        <p14:creationId xmlns:p14="http://schemas.microsoft.com/office/powerpoint/2010/main" val="15776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28390"/>
            <a:ext cx="7643192" cy="56430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Для операторов</a:t>
            </a:r>
          </a:p>
        </p:txBody>
      </p:sp>
      <p:sp>
        <p:nvSpPr>
          <p:cNvPr id="14" name="Овал 13"/>
          <p:cNvSpPr/>
          <p:nvPr/>
        </p:nvSpPr>
        <p:spPr>
          <a:xfrm>
            <a:off x="774984" y="1487016"/>
            <a:ext cx="1852800" cy="1852800"/>
          </a:xfrm>
          <a:prstGeom prst="ellipse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вырезанными противолежащими углами 4"/>
          <p:cNvSpPr/>
          <p:nvPr/>
        </p:nvSpPr>
        <p:spPr>
          <a:xfrm>
            <a:off x="467544" y="5013176"/>
            <a:ext cx="8147248" cy="1219051"/>
          </a:xfrm>
          <a:prstGeom prst="snip2Diag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99591" y="5301209"/>
            <a:ext cx="7488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Сокращение количества выездов специалистов</a:t>
            </a:r>
          </a:p>
        </p:txBody>
      </p:sp>
      <p:cxnSp>
        <p:nvCxnSpPr>
          <p:cNvPr id="17" name="Straight Connector 23"/>
          <p:cNvCxnSpPr/>
          <p:nvPr/>
        </p:nvCxnSpPr>
        <p:spPr bwMode="auto">
          <a:xfrm rot="5400000">
            <a:off x="1527459" y="2820987"/>
            <a:ext cx="3195637" cy="1588"/>
          </a:xfrm>
          <a:prstGeom prst="line">
            <a:avLst/>
          </a:prstGeom>
          <a:ln w="12700" cap="flat" cmpd="sng" algn="ctr">
            <a:solidFill>
              <a:srgbClr val="F5821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945232" y="1989138"/>
            <a:ext cx="1538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100X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97024" y="3533254"/>
            <a:ext cx="259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 первого раза правильно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3537312" y="1628800"/>
            <a:ext cx="5077480" cy="324036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90000"/>
              <a:buFont typeface="Wingdings" pitchFamily="2" charset="2"/>
              <a:buChar char="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80000"/>
              <a:buFont typeface="Wingdings" pitchFamily="2" charset="2"/>
              <a:buChar char="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0" indent="-360000">
              <a:spcBef>
                <a:spcPts val="1200"/>
              </a:spcBef>
            </a:pPr>
            <a:r>
              <a:rPr lang="ru-RU" sz="1600" b="1" dirty="0" err="1" smtClean="0"/>
              <a:t>Валидация</a:t>
            </a:r>
            <a:r>
              <a:rPr lang="ru-RU" sz="1600" b="1" dirty="0" smtClean="0"/>
              <a:t> </a:t>
            </a:r>
            <a:r>
              <a:rPr lang="ru-RU" sz="1600" b="1" dirty="0"/>
              <a:t>конфигурации сервисов и их производительности</a:t>
            </a:r>
          </a:p>
          <a:p>
            <a:pPr marL="360000" lvl="0" indent="-360000">
              <a:spcBef>
                <a:spcPts val="1200"/>
              </a:spcBef>
            </a:pPr>
            <a:r>
              <a:rPr lang="ru-RU" sz="1600" b="1" dirty="0" smtClean="0"/>
              <a:t>Длительное </a:t>
            </a:r>
            <a:r>
              <a:rPr lang="ru-RU" sz="1600" b="1" dirty="0"/>
              <a:t>тестирование (например, 24 ч),</a:t>
            </a:r>
            <a:br>
              <a:rPr lang="ru-RU" sz="1600" b="1" dirty="0"/>
            </a:br>
            <a:r>
              <a:rPr lang="ru-RU" sz="1600" dirty="0" smtClean="0"/>
              <a:t>позволяет </a:t>
            </a:r>
            <a:r>
              <a:rPr lang="ru-RU" sz="1600" dirty="0"/>
              <a:t>выявить редкие проблемы</a:t>
            </a:r>
          </a:p>
          <a:p>
            <a:pPr marL="360000" lvl="0" indent="-360000">
              <a:spcBef>
                <a:spcPts val="1200"/>
              </a:spcBef>
            </a:pPr>
            <a:r>
              <a:rPr lang="ru-RU" sz="1600" dirty="0"/>
              <a:t>Интегрированные настраиваемые тесты</a:t>
            </a:r>
          </a:p>
          <a:p>
            <a:pPr marL="360000" lvl="0" indent="-360000">
              <a:spcBef>
                <a:spcPts val="1200"/>
              </a:spcBef>
            </a:pPr>
            <a:r>
              <a:rPr lang="ru-RU" sz="1600" b="1" dirty="0"/>
              <a:t>Конфигурируемые ключевые индикаторы эффективности для проверки </a:t>
            </a:r>
            <a:r>
              <a:rPr lang="ru-RU" sz="1600" b="1" dirty="0" smtClean="0"/>
              <a:t>соответствия </a:t>
            </a:r>
            <a:r>
              <a:rPr lang="ru-RU" sz="1600" b="1" dirty="0"/>
              <a:t>SLA</a:t>
            </a:r>
          </a:p>
        </p:txBody>
      </p:sp>
      <p:sp>
        <p:nvSpPr>
          <p:cNvPr id="21" name="Текст 16"/>
          <p:cNvSpPr txBox="1">
            <a:spLocks/>
          </p:cNvSpPr>
          <p:nvPr/>
        </p:nvSpPr>
        <p:spPr>
          <a:xfrm>
            <a:off x="3563888" y="1124744"/>
            <a:ext cx="5014190" cy="3622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F5821E"/>
                </a:solidFill>
              </a:rPr>
              <a:t>Тестирование всей сети</a:t>
            </a:r>
          </a:p>
        </p:txBody>
      </p:sp>
    </p:spTree>
    <p:extLst>
      <p:ext uri="{BB962C8B-B14F-4D97-AF65-F5344CB8AC3E}">
        <p14:creationId xmlns:p14="http://schemas.microsoft.com/office/powerpoint/2010/main" val="31151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28390"/>
            <a:ext cx="7643192" cy="56430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Для клиентов</a:t>
            </a:r>
            <a:endParaRPr lang="ru-RU" dirty="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028384" y="6448251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A3DDD4-BDBF-4872-8EA7-C2034A10897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774984" y="1487016"/>
            <a:ext cx="1852800" cy="1852800"/>
          </a:xfrm>
          <a:prstGeom prst="ellipse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вырезанными противолежащими углами 4"/>
          <p:cNvSpPr/>
          <p:nvPr/>
        </p:nvSpPr>
        <p:spPr>
          <a:xfrm>
            <a:off x="467544" y="5013176"/>
            <a:ext cx="8147248" cy="1219051"/>
          </a:xfrm>
          <a:prstGeom prst="snip2Diag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99591" y="5140349"/>
            <a:ext cx="74888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</a:rPr>
              <a:t>Оптимизация</a:t>
            </a:r>
            <a:r>
              <a:rPr lang="en-US" sz="2800" dirty="0">
                <a:solidFill>
                  <a:schemeClr val="bg1"/>
                </a:solidFill>
              </a:rPr>
              <a:t> Quality of Service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и </a:t>
            </a:r>
            <a:r>
              <a:rPr lang="en-US" sz="2800" dirty="0">
                <a:solidFill>
                  <a:schemeClr val="bg1"/>
                </a:solidFill>
              </a:rPr>
              <a:t>Quality of </a:t>
            </a:r>
            <a:r>
              <a:rPr lang="en-US" sz="2800" dirty="0" smtClean="0">
                <a:solidFill>
                  <a:schemeClr val="bg1"/>
                </a:solidFill>
              </a:rPr>
              <a:t>Experience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23"/>
          <p:cNvCxnSpPr/>
          <p:nvPr/>
        </p:nvCxnSpPr>
        <p:spPr bwMode="auto">
          <a:xfrm rot="5400000">
            <a:off x="1527459" y="2820987"/>
            <a:ext cx="3195637" cy="1588"/>
          </a:xfrm>
          <a:prstGeom prst="line">
            <a:avLst/>
          </a:prstGeom>
          <a:ln w="12700" cap="flat" cmpd="sng" algn="ctr">
            <a:solidFill>
              <a:srgbClr val="F5821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1017240" y="1989138"/>
            <a:ext cx="1394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</a:t>
            </a:r>
            <a:r>
              <a:rPr lang="en-US" sz="4800" b="1" dirty="0" smtClean="0">
                <a:solidFill>
                  <a:schemeClr val="bg1"/>
                </a:solidFill>
              </a:rPr>
              <a:t>X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397024" y="3533254"/>
            <a:ext cx="259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Сокращение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MTTR</a:t>
            </a: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3537312" y="1628800"/>
            <a:ext cx="5211152" cy="324036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90000"/>
              <a:buFont typeface="Wingdings" pitchFamily="2" charset="2"/>
              <a:buChar char="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95DA"/>
              </a:buClr>
              <a:buSzPct val="80000"/>
              <a:buFont typeface="Wingdings" pitchFamily="2" charset="2"/>
              <a:buChar char="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0" indent="-360000">
              <a:spcBef>
                <a:spcPts val="1200"/>
              </a:spcBef>
            </a:pPr>
            <a:r>
              <a:rPr lang="ru-RU" sz="1600" dirty="0"/>
              <a:t>Неоспоримый контроль SLA </a:t>
            </a:r>
            <a:r>
              <a:rPr lang="ru-RU" sz="1600" dirty="0" smtClean="0"/>
              <a:t>— </a:t>
            </a:r>
            <a:r>
              <a:rPr lang="ru-RU" sz="1600" dirty="0"/>
              <a:t>предотвращение деградации </a:t>
            </a:r>
            <a:r>
              <a:rPr lang="ru-RU" sz="1600" dirty="0" smtClean="0"/>
              <a:t>сервисов, полный контроль </a:t>
            </a:r>
            <a:br>
              <a:rPr lang="ru-RU" sz="1600" dirty="0" smtClean="0"/>
            </a:br>
            <a:r>
              <a:rPr lang="ru-RU" sz="1600" dirty="0" smtClean="0"/>
              <a:t>за уровнем сервисов</a:t>
            </a:r>
            <a:endParaRPr lang="ru-RU" sz="1600" dirty="0"/>
          </a:p>
          <a:p>
            <a:pPr marL="360000" lvl="0" indent="-360000">
              <a:spcBef>
                <a:spcPts val="1200"/>
              </a:spcBef>
            </a:pPr>
            <a:r>
              <a:rPr lang="ru-RU" sz="1600" dirty="0"/>
              <a:t>Экспертная </a:t>
            </a:r>
            <a:r>
              <a:rPr lang="ru-RU" sz="1600" dirty="0" smtClean="0"/>
              <a:t>диагностика</a:t>
            </a:r>
            <a:endParaRPr lang="ru-RU" sz="1600" dirty="0"/>
          </a:p>
        </p:txBody>
      </p:sp>
      <p:sp>
        <p:nvSpPr>
          <p:cNvPr id="22" name="Текст 16"/>
          <p:cNvSpPr txBox="1">
            <a:spLocks/>
          </p:cNvSpPr>
          <p:nvPr/>
        </p:nvSpPr>
        <p:spPr>
          <a:xfrm>
            <a:off x="3563888" y="1124744"/>
            <a:ext cx="5122912" cy="3622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F5821E"/>
                </a:solidFill>
              </a:rPr>
              <a:t>Продвинутый анализ и корреляция данных</a:t>
            </a:r>
          </a:p>
        </p:txBody>
      </p:sp>
    </p:spTree>
    <p:extLst>
      <p:ext uri="{BB962C8B-B14F-4D97-AF65-F5344CB8AC3E}">
        <p14:creationId xmlns:p14="http://schemas.microsoft.com/office/powerpoint/2010/main" val="39507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6448251"/>
            <a:ext cx="658416" cy="365125"/>
          </a:xfrm>
        </p:spPr>
        <p:txBody>
          <a:bodyPr/>
          <a:lstStyle/>
          <a:p>
            <a:fld id="{29A3DDD4-BDBF-4872-8EA7-C2034A10897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28390"/>
            <a:ext cx="7643192" cy="56430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Задержка передачи сигнала (</a:t>
            </a:r>
            <a:r>
              <a:rPr lang="ru-RU" sz="2400" dirty="0" err="1"/>
              <a:t>Latency</a:t>
            </a:r>
            <a:r>
              <a:rPr lang="ru-RU" sz="2400" dirty="0"/>
              <a:t>, </a:t>
            </a:r>
            <a:r>
              <a:rPr lang="ru-RU" sz="2400" dirty="0" err="1"/>
              <a:t>ms</a:t>
            </a:r>
            <a:r>
              <a:rPr lang="ru-RU" sz="2400" dirty="0"/>
              <a:t>)</a:t>
            </a:r>
            <a:endParaRPr lang="ru-RU" dirty="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028384" y="6448251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A3DDD4-BDBF-4872-8EA7-C2034A108973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40841"/>
              </p:ext>
            </p:extLst>
          </p:nvPr>
        </p:nvGraphicFramePr>
        <p:xfrm>
          <a:off x="899592" y="1397000"/>
          <a:ext cx="7632000" cy="3936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47824">
                <a:tc rowSpan="2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Sprintnet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Verizon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Cable&amp;Wireless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NTT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82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стандарт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18.9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15.178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17.6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35.0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24.00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США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36.91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42.851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45.9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65.0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45.83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Азия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83.78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105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100.640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48.3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90.0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47.34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Европа-Азия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207.63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270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174.1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310.0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260.23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Европа-США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74.53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78.784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78.7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90.0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71.57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8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6795</TotalTime>
  <Words>486</Words>
  <Application>Microsoft Office PowerPoint</Application>
  <PresentationFormat>Экран (4:3)</PresentationFormat>
  <Paragraphs>266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MaxGO</dc:creator>
  <cp:lastModifiedBy>Marketing</cp:lastModifiedBy>
  <cp:revision>79</cp:revision>
  <dcterms:created xsi:type="dcterms:W3CDTF">2012-08-18T14:05:52Z</dcterms:created>
  <dcterms:modified xsi:type="dcterms:W3CDTF">2013-11-18T04:14:21Z</dcterms:modified>
</cp:coreProperties>
</file>